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63" r:id="rId2"/>
    <p:sldId id="260" r:id="rId3"/>
    <p:sldId id="256" r:id="rId4"/>
    <p:sldId id="261" r:id="rId5"/>
    <p:sldId id="262" r:id="rId6"/>
    <p:sldId id="257" r:id="rId7"/>
    <p:sldId id="258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13"/>
  </p:normalViewPr>
  <p:slideViewPr>
    <p:cSldViewPr snapToGrid="0" snapToObjects="1">
      <p:cViewPr>
        <p:scale>
          <a:sx n="99" d="100"/>
          <a:sy n="99" d="100"/>
        </p:scale>
        <p:origin x="1056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2.jpeg>
</file>

<file path=ppt/media/image3.jpg>
</file>

<file path=ppt/media/image4.jp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21225E-5B8E-8E4D-BFE7-9E77C7598F29}" type="datetimeFigureOut">
              <a:rPr lang="en-US" smtClean="0"/>
              <a:t>10/13/17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0BE305-72BF-0D4E-B2E0-A77D6258FD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08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0BE305-72BF-0D4E-B2E0-A77D6258FD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97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a nice shirt that was though.  I</a:t>
            </a:r>
            <a:r>
              <a:rPr lang="en-US" baseline="0" dirty="0" smtClean="0"/>
              <a:t> miss it.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0BE305-72BF-0D4E-B2E0-A77D6258FD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184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Taken at MIT. Sometimes</a:t>
            </a:r>
            <a:r>
              <a:rPr lang="en-US" baseline="0" dirty="0" smtClean="0"/>
              <a:t> I take pictures of events when I don’t have time to enter into my calendar.</a:t>
            </a:r>
          </a:p>
          <a:p>
            <a:r>
              <a:rPr lang="en-US" baseline="0" dirty="0" smtClean="0"/>
              <a:t>It spies the smiling lady.  Realizes this I san ad, which is pretty crazy.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0BE305-72BF-0D4E-B2E0-A77D6258FD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254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Look how the machine reads from left</a:t>
            </a:r>
            <a:r>
              <a:rPr lang="en-US" baseline="0" dirty="0" smtClean="0"/>
              <a:t> to right, top to bottom.  Doesn’t care that there are columns.  </a:t>
            </a:r>
          </a:p>
          <a:p>
            <a:r>
              <a:rPr lang="en-US" baseline="0" dirty="0" smtClean="0"/>
              <a:t>Pretty accurate, though it can’t infer what the cut-off words are trying to spell.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0BE305-72BF-0D4E-B2E0-A77D6258FD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129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Look how it makes</a:t>
            </a:r>
            <a:r>
              <a:rPr lang="en-US" baseline="0" dirty="0" smtClean="0"/>
              <a:t> more mistakes as the words get blurrier!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0BE305-72BF-0D4E-B2E0-A77D6258FD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16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White</a:t>
            </a:r>
            <a:r>
              <a:rPr lang="en-US" baseline="0" dirty="0" smtClean="0"/>
              <a:t> bean and chicken soup.  Made with some other stuff.  I’ll ask mom.  Very good stuff.  Not Indian though, lol that’s racist Google.  Thanksgiving 2016.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0BE305-72BF-0D4E-B2E0-A77D6258FD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75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Vikram,</a:t>
            </a:r>
            <a:r>
              <a:rPr lang="en-US" baseline="0" dirty="0" smtClean="0"/>
              <a:t> need to get some emotion in here lol.  The students are always falling asleep </a:t>
            </a:r>
            <a:r>
              <a:rPr lang="en-US" baseline="0" dirty="0" err="1" smtClean="0"/>
              <a:t>haha</a:t>
            </a:r>
            <a:endParaRPr lang="en-US" baseline="0" dirty="0" smtClean="0"/>
          </a:p>
          <a:p>
            <a:r>
              <a:rPr lang="en-US" baseline="0" dirty="0" smtClean="0"/>
              <a:t>Pretty crazy how the AI is able to pull out the writing on the board.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0BE305-72BF-0D4E-B2E0-A77D6258FD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35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</a:t>
            </a:r>
            <a:r>
              <a:rPr lang="en-US" baseline="0" dirty="0" smtClean="0"/>
              <a:t> reporting to family a girl I was dating.  Dad, she’s not a bloody glove.  But OK, friend for 5 years.  Good idea.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0BE305-72BF-0D4E-B2E0-A77D6258FD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107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57ADD-410D-CA4E-80C8-F9689BC7874A}" type="datetime1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42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2F6DF-F44C-4440-BC95-4E3958B1BAA7}" type="datetime1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425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F7319-1F49-7B4C-9401-4B088DD11885}" type="datetime1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785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AED87-8C1A-A342-B132-5A881CFAF54B}" type="datetime1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80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DE207-0582-A64A-BFC0-78D71527B0B3}" type="datetime1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58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98BA9-031F-3F4E-9134-6C6767B98259}" type="datetime1">
              <a:rPr lang="en-US" smtClean="0"/>
              <a:t>10/13/17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31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5BC972-F3D7-C747-9441-C49EED7C6523}" type="datetime1">
              <a:rPr lang="en-US" smtClean="0"/>
              <a:t>10/13/17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22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89B2A-715A-F745-9CCC-9E76387790E8}" type="datetime1">
              <a:rPr lang="en-US" smtClean="0"/>
              <a:t>10/13/17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096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C23C8-4D86-5044-8F21-6359765EA2CC}" type="datetime1">
              <a:rPr lang="en-US" smtClean="0"/>
              <a:t>10/13/17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A38B-C6B2-854F-A86B-0F65F5C97C4F}" type="datetime1">
              <a:rPr lang="en-US" smtClean="0"/>
              <a:t>10/13/17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9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D01586-DE54-8D44-B234-AA18263C4BDF}" type="datetime1">
              <a:rPr lang="en-US" smtClean="0"/>
              <a:t>10/13/17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43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7DDBCD-05C0-1349-8C1A-F733913AE859}" type="datetime1">
              <a:rPr lang="en-US" smtClean="0"/>
              <a:t>10/13/17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45E2E1-C9C7-414E-A6E7-9813923AED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58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s://cloud.google.com/vision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BEE73255-8084-4DF9-BB0B-15EAC92E2CB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9">
            <a:extLst>
              <a:ext uri="{FF2B5EF4-FFF2-40B4-BE49-F238E27FC236}">
                <a16:creationId xmlns:a16="http://schemas.microsoft.com/office/drawing/2014/main" xmlns="" id="{67048353-8981-459A-9BC6-9711CE462E0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9525"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11"/>
          <a:stretch/>
        </p:blipFill>
        <p:spPr>
          <a:xfrm>
            <a:off x="4062964" y="942538"/>
            <a:ext cx="7163222" cy="4808332"/>
          </a:xfrm>
          <a:prstGeom prst="rect">
            <a:avLst/>
          </a:prstGeom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0451" y="382503"/>
            <a:ext cx="3349616" cy="582627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2800" dirty="0"/>
              <a:t>On a Friday afternoon, I did some </a:t>
            </a:r>
            <a:r>
              <a:rPr lang="en-US" sz="2800" dirty="0" smtClean="0"/>
              <a:t>coding, running a </a:t>
            </a:r>
            <a:r>
              <a:rPr lang="en-US" sz="2800" dirty="0"/>
              <a:t>random set of five (of &gt; five thousand) pictures from my Google Photos through an </a:t>
            </a:r>
            <a:r>
              <a:rPr lang="en-US" sz="2800" dirty="0">
                <a:hlinkClick r:id="rId4"/>
              </a:rPr>
              <a:t>automated image analysis </a:t>
            </a:r>
            <a:r>
              <a:rPr lang="en-US" sz="2800" dirty="0" smtClean="0">
                <a:hlinkClick r:id="rId4"/>
              </a:rPr>
              <a:t>tool</a:t>
            </a:r>
            <a:r>
              <a:rPr lang="en-US" sz="2800" dirty="0" smtClean="0"/>
              <a:t>.</a:t>
            </a:r>
            <a:br>
              <a:rPr lang="en-US" sz="2800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Wanted to detect faces, label images, and get any text.</a:t>
            </a:r>
            <a:br>
              <a:rPr lang="en-US" sz="2800" dirty="0" smtClean="0"/>
            </a:br>
            <a:r>
              <a:rPr lang="en-US" sz="2800" dirty="0">
                <a:solidFill>
                  <a:schemeClr val="accent2"/>
                </a:solidFill>
              </a:rPr>
              <a:t/>
            </a:r>
            <a:br>
              <a:rPr lang="en-US" sz="2800" dirty="0">
                <a:solidFill>
                  <a:schemeClr val="accent2"/>
                </a:solidFill>
              </a:rPr>
            </a:br>
            <a:r>
              <a:rPr lang="en-US" sz="2500" dirty="0" smtClean="0">
                <a:solidFill>
                  <a:schemeClr val="accent2"/>
                </a:solidFill>
              </a:rPr>
              <a:t>These are the results.</a:t>
            </a:r>
            <a:endParaRPr lang="en-US" sz="2500" dirty="0">
              <a:solidFill>
                <a:schemeClr val="accent2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479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00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54418" y="152303"/>
            <a:ext cx="3651467" cy="1676603"/>
          </a:xfrm>
        </p:spPr>
        <p:txBody>
          <a:bodyPr>
            <a:normAutofit/>
          </a:bodyPr>
          <a:lstStyle/>
          <a:p>
            <a:r>
              <a:rPr lang="en-US" u="sng" dirty="0"/>
              <a:t>Me </a:t>
            </a:r>
            <a:r>
              <a:rPr lang="en-US" u="sng" dirty="0" smtClean="0"/>
              <a:t>&amp; Student</a:t>
            </a:r>
            <a:endParaRPr lang="en-US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06307" y="1502734"/>
            <a:ext cx="4317809" cy="4781108"/>
          </a:xfrm>
        </p:spPr>
        <p:txBody>
          <a:bodyPr numCol="3">
            <a:noAutofit/>
          </a:bodyPr>
          <a:lstStyle/>
          <a:p>
            <a:pPr marL="0" indent="0">
              <a:buNone/>
            </a:pPr>
            <a:r>
              <a:rPr lang="en-US" sz="1800" dirty="0" smtClean="0"/>
              <a:t>Face #1</a:t>
            </a:r>
          </a:p>
          <a:p>
            <a:r>
              <a:rPr lang="en-US" sz="1800" dirty="0" smtClean="0"/>
              <a:t>joy</a:t>
            </a:r>
            <a:r>
              <a:rPr lang="en-US" sz="1800" dirty="0"/>
              <a:t>: </a:t>
            </a:r>
            <a:r>
              <a:rPr lang="en-US" sz="1800" b="1" dirty="0">
                <a:solidFill>
                  <a:srgbClr val="92D050"/>
                </a:solidFill>
              </a:rPr>
              <a:t>true</a:t>
            </a:r>
          </a:p>
          <a:p>
            <a:r>
              <a:rPr lang="en-US" sz="1800" dirty="0"/>
              <a:t>anger: false</a:t>
            </a:r>
          </a:p>
          <a:p>
            <a:r>
              <a:rPr lang="en-US" sz="1800" dirty="0"/>
              <a:t>sorrow: false</a:t>
            </a:r>
          </a:p>
          <a:p>
            <a:r>
              <a:rPr lang="en-US" sz="1800" dirty="0"/>
              <a:t>surprise: </a:t>
            </a:r>
            <a:r>
              <a:rPr lang="en-US" sz="1800" dirty="0" smtClean="0"/>
              <a:t>false</a:t>
            </a:r>
          </a:p>
          <a:p>
            <a:pPr marL="0" indent="0">
              <a:buNone/>
            </a:pPr>
            <a:r>
              <a:rPr lang="en-US" sz="1800" dirty="0" smtClean="0"/>
              <a:t>Face #2</a:t>
            </a:r>
            <a:endParaRPr lang="en-US" sz="1800" dirty="0"/>
          </a:p>
          <a:p>
            <a:r>
              <a:rPr lang="en-US" sz="1800" dirty="0"/>
              <a:t>joy: </a:t>
            </a:r>
            <a:r>
              <a:rPr lang="en-US" sz="1800" b="1" dirty="0">
                <a:solidFill>
                  <a:srgbClr val="92D050"/>
                </a:solidFill>
              </a:rPr>
              <a:t>true</a:t>
            </a:r>
          </a:p>
          <a:p>
            <a:r>
              <a:rPr lang="en-US" sz="1800" dirty="0"/>
              <a:t>anger: false</a:t>
            </a:r>
          </a:p>
          <a:p>
            <a:r>
              <a:rPr lang="en-US" sz="1800" dirty="0"/>
              <a:t>sorrow: false</a:t>
            </a:r>
          </a:p>
          <a:p>
            <a:r>
              <a:rPr lang="en-US" sz="1800" dirty="0"/>
              <a:t>surprise: false</a:t>
            </a:r>
          </a:p>
          <a:p>
            <a:pPr marL="0" indent="0">
              <a:buNone/>
            </a:pPr>
            <a:r>
              <a:rPr lang="en-US" sz="1800" dirty="0" smtClean="0"/>
              <a:t>Face #3</a:t>
            </a:r>
          </a:p>
          <a:p>
            <a:r>
              <a:rPr lang="en-US" sz="1800" dirty="0" smtClean="0"/>
              <a:t>joy</a:t>
            </a:r>
            <a:r>
              <a:rPr lang="en-US" sz="1800" dirty="0"/>
              <a:t>: </a:t>
            </a:r>
            <a:r>
              <a:rPr lang="en-US" sz="1800" b="1" dirty="0"/>
              <a:t>false</a:t>
            </a:r>
          </a:p>
          <a:p>
            <a:r>
              <a:rPr lang="en-US" sz="1800" dirty="0"/>
              <a:t>anger: false</a:t>
            </a:r>
          </a:p>
          <a:p>
            <a:r>
              <a:rPr lang="en-US" sz="1800" dirty="0"/>
              <a:t>sorrow: false</a:t>
            </a:r>
          </a:p>
          <a:p>
            <a:r>
              <a:rPr lang="en-US" sz="1800" dirty="0"/>
              <a:t>surprise: </a:t>
            </a:r>
            <a:r>
              <a:rPr lang="en-US" sz="1800" dirty="0" smtClean="0"/>
              <a:t>false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Labels:</a:t>
            </a:r>
            <a:endParaRPr lang="en-US" sz="2000" dirty="0"/>
          </a:p>
          <a:p>
            <a:pPr>
              <a:buFont typeface="Wingdings" charset="2"/>
              <a:buChar char="Ø"/>
            </a:pPr>
            <a:r>
              <a:rPr lang="en-US" sz="2000" dirty="0">
                <a:solidFill>
                  <a:srgbClr val="FF0000"/>
                </a:solidFill>
              </a:rPr>
              <a:t>food</a:t>
            </a:r>
          </a:p>
          <a:p>
            <a:pPr>
              <a:buFont typeface="Wingdings" charset="2"/>
              <a:buChar char="Ø"/>
            </a:pPr>
            <a:r>
              <a:rPr lang="en-US" sz="2000" dirty="0"/>
              <a:t>socialite</a:t>
            </a:r>
          </a:p>
          <a:p>
            <a:pPr>
              <a:buFont typeface="Wingdings" charset="2"/>
              <a:buChar char="Ø"/>
            </a:pPr>
            <a:r>
              <a:rPr lang="en-US" sz="2000" dirty="0">
                <a:solidFill>
                  <a:srgbClr val="92D050"/>
                </a:solidFill>
              </a:rPr>
              <a:t>smile</a:t>
            </a:r>
          </a:p>
          <a:p>
            <a:pPr>
              <a:buFont typeface="Wingdings" charset="2"/>
              <a:buChar char="Ø"/>
            </a:pPr>
            <a:r>
              <a:rPr lang="en-US" sz="2000" dirty="0">
                <a:solidFill>
                  <a:srgbClr val="92D050"/>
                </a:solidFill>
              </a:rPr>
              <a:t>professional</a:t>
            </a:r>
          </a:p>
          <a:p>
            <a:pPr>
              <a:buFont typeface="Wingdings" charset="2"/>
              <a:buChar char="Ø"/>
            </a:pPr>
            <a:r>
              <a:rPr lang="en-US" sz="2000" dirty="0">
                <a:solidFill>
                  <a:srgbClr val="92D050"/>
                </a:solidFill>
              </a:rPr>
              <a:t>fun</a:t>
            </a:r>
          </a:p>
          <a:p>
            <a:pPr>
              <a:buFont typeface="Wingdings" charset="2"/>
              <a:buChar char="Ø"/>
            </a:pPr>
            <a:r>
              <a:rPr lang="en-US" sz="2000" dirty="0"/>
              <a:t>product</a:t>
            </a:r>
          </a:p>
          <a:p>
            <a:pPr>
              <a:buFont typeface="Wingdings" charset="2"/>
              <a:buChar char="Ø"/>
            </a:pPr>
            <a:r>
              <a:rPr lang="en-US" sz="2000" dirty="0">
                <a:solidFill>
                  <a:srgbClr val="92D050"/>
                </a:solidFill>
              </a:rPr>
              <a:t>girl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69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76400" y="0"/>
            <a:ext cx="10515600" cy="1325563"/>
          </a:xfrm>
        </p:spPr>
        <p:txBody>
          <a:bodyPr/>
          <a:lstStyle/>
          <a:p>
            <a:r>
              <a:rPr lang="en-US" u="sng" dirty="0" smtClean="0"/>
              <a:t>MIT Poster</a:t>
            </a:r>
            <a:endParaRPr lang="en-US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61682" y="1014256"/>
            <a:ext cx="5976165" cy="4351338"/>
          </a:xfrm>
        </p:spPr>
        <p:txBody>
          <a:bodyPr numCol="2">
            <a:noAutofit/>
          </a:bodyPr>
          <a:lstStyle/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500" dirty="0" smtClean="0"/>
              <a:t>Face: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500" dirty="0" smtClean="0"/>
              <a:t>joy</a:t>
            </a:r>
            <a:r>
              <a:rPr lang="en-US" sz="1500" dirty="0"/>
              <a:t>: true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500" dirty="0"/>
              <a:t>anger: false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500" dirty="0"/>
              <a:t>sorrow: false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500" dirty="0"/>
              <a:t>surprise: </a:t>
            </a:r>
            <a:r>
              <a:rPr lang="en-US" sz="1500" dirty="0" smtClean="0"/>
              <a:t>false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500" dirty="0" smtClean="0"/>
              <a:t>Labels:</a:t>
            </a:r>
            <a:endParaRPr lang="en-US" sz="1500" dirty="0"/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500" dirty="0"/>
              <a:t>advertising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500" dirty="0"/>
              <a:t>product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1500" dirty="0" smtClean="0"/>
              <a:t>Font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847" y="0"/>
            <a:ext cx="5854153" cy="685800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099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76400" y="0"/>
            <a:ext cx="10515600" cy="1325563"/>
          </a:xfrm>
        </p:spPr>
        <p:txBody>
          <a:bodyPr/>
          <a:lstStyle/>
          <a:p>
            <a:r>
              <a:rPr lang="en-US" u="sng" dirty="0" smtClean="0"/>
              <a:t>MIT Poster</a:t>
            </a:r>
            <a:endParaRPr lang="en-US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014256"/>
            <a:ext cx="6337847" cy="4351338"/>
          </a:xfrm>
        </p:spPr>
        <p:txBody>
          <a:bodyPr numCol="2">
            <a:noAutofit/>
          </a:bodyPr>
          <a:lstStyle/>
          <a:p>
            <a:pPr marL="0" indent="0">
              <a:buNone/>
            </a:pPr>
            <a:r>
              <a:rPr lang="en-US" sz="1450" dirty="0"/>
              <a:t>Text: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MIT SDM Systems </a:t>
            </a:r>
            <a:r>
              <a:rPr lang="en-US" sz="1450" dirty="0" err="1"/>
              <a:t>Thinkin</a:t>
            </a:r>
            <a:endParaRPr lang="en-US" sz="14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II Webinar Series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 err="1"/>
              <a:t>MITsdm</a:t>
            </a:r>
            <a:endParaRPr lang="en-US" sz="14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A Smart City Pilot in Boston: Collecting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Human-Centric Urban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Speaker: </a:t>
            </a:r>
            <a:r>
              <a:rPr lang="en-US" sz="1450" dirty="0" err="1"/>
              <a:t>Nissia</a:t>
            </a:r>
            <a:r>
              <a:rPr lang="en-US" sz="1450" dirty="0"/>
              <a:t> </a:t>
            </a:r>
            <a:r>
              <a:rPr lang="en-US" sz="1450" dirty="0" err="1"/>
              <a:t>Sabri</a:t>
            </a:r>
            <a:r>
              <a:rPr lang="en-US" sz="1450" dirty="0"/>
              <a:t>, CEO and Cofounder, </a:t>
            </a:r>
            <a:r>
              <a:rPr lang="en-US" sz="1450" dirty="0" err="1"/>
              <a:t>BitSen</a:t>
            </a:r>
            <a:endParaRPr lang="en-US" sz="14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SDM Alumna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/>
              <a:t>About the Presentation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In this webinar, SDM alumna </a:t>
            </a:r>
            <a:r>
              <a:rPr lang="en-US" sz="1450" dirty="0" err="1"/>
              <a:t>Nissia</a:t>
            </a:r>
            <a:r>
              <a:rPr lang="en-US" sz="1450" dirty="0"/>
              <a:t> </a:t>
            </a:r>
            <a:r>
              <a:rPr lang="en-US" sz="1450" dirty="0" err="1"/>
              <a:t>Sabri</a:t>
            </a:r>
            <a:r>
              <a:rPr lang="en-US" sz="1450" dirty="0"/>
              <a:t>, CEO and cofounder of </a:t>
            </a:r>
            <a:r>
              <a:rPr lang="en-US" sz="1450" dirty="0" err="1"/>
              <a:t>Bitsen</a:t>
            </a:r>
            <a:endParaRPr lang="en-US" sz="14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will provide an overview of the unique potential of agile sensor </a:t>
            </a:r>
            <a:r>
              <a:rPr lang="en-US" sz="1450" dirty="0" err="1"/>
              <a:t>technolo</a:t>
            </a:r>
            <a:endParaRPr lang="en-US" sz="14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 err="1"/>
              <a:t>ity</a:t>
            </a:r>
            <a:r>
              <a:rPr lang="en-US" sz="1450" dirty="0"/>
              <a:t> planning. She will also show how they can be connected and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correlated to produce novel and rich new insights about the constellation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BIOLOGIC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city spaces and stakeholders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 err="1"/>
              <a:t>Sabri</a:t>
            </a:r>
            <a:r>
              <a:rPr lang="en-US" sz="1450" dirty="0"/>
              <a:t> will begin by discussing roadblocks that have emerged to date in </a:t>
            </a:r>
            <a:r>
              <a:rPr lang="en-US" sz="1450" dirty="0" err="1"/>
              <a:t>th</a:t>
            </a:r>
            <a:endParaRPr lang="en-US" sz="14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arena, such as: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Date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Monday,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Feb 27, 2017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increased fragmentation of sensor technologies in the field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technological tunnel vision and lack of system integration by end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users; and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. challenges in educating stakeholders, such as city planning offices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community advocacy groups, and individual citizens about the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multifaceted need for sensors, as well as their value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Time: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Noon-1 p.m.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 err="1"/>
              <a:t>Sabri</a:t>
            </a:r>
            <a:r>
              <a:rPr lang="en-US" sz="1450" dirty="0"/>
              <a:t> will also describe why a systems-based approach should be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employed. She will illustrate with examples from: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. Chicago's Array of Things, which tested a variety of sensors working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together in a single location; and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.Boston's Local Sense Lab, a public/private entities coalition chartered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b="1" dirty="0"/>
              <a:t>Registration: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to guide city officials in evaluating, deploying, and analyzing data from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50" dirty="0"/>
              <a:t>networked sensors in order to design better urban infrastructure </a:t>
            </a:r>
            <a:r>
              <a:rPr lang="en-US" sz="1450" dirty="0" smtClean="0"/>
              <a:t>and</a:t>
            </a:r>
            <a:endParaRPr lang="en-US" sz="145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847" y="0"/>
            <a:ext cx="5854153" cy="6858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676400" y="0"/>
            <a:ext cx="10515600" cy="1325563"/>
          </a:xfrm>
        </p:spPr>
        <p:txBody>
          <a:bodyPr/>
          <a:lstStyle/>
          <a:p>
            <a:r>
              <a:rPr lang="en-US" u="sng" dirty="0" smtClean="0"/>
              <a:t>MIT Poster</a:t>
            </a:r>
            <a:endParaRPr lang="en-US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1014256"/>
            <a:ext cx="6337847" cy="4351338"/>
          </a:xfrm>
        </p:spPr>
        <p:txBody>
          <a:bodyPr numCol="2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improve community </a:t>
            </a:r>
            <a:r>
              <a:rPr lang="en-US" sz="1550" dirty="0" err="1"/>
              <a:t>engagemen</a:t>
            </a:r>
            <a:endParaRPr lang="en-US" sz="15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 err="1"/>
              <a:t>sdm.mit.edu</a:t>
            </a:r>
            <a:endParaRPr lang="en-US" sz="15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Free and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open to all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We invite you to join us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/>
              <a:t>About the Speaker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An alumna of MIT System Design &amp; Management, </a:t>
            </a:r>
            <a:r>
              <a:rPr lang="en-US" sz="1550" dirty="0" err="1"/>
              <a:t>Nissia</a:t>
            </a:r>
            <a:r>
              <a:rPr lang="en-US" sz="1550" dirty="0"/>
              <a:t> </a:t>
            </a:r>
            <a:r>
              <a:rPr lang="en-US" sz="1550" dirty="0" err="1"/>
              <a:t>Sabri</a:t>
            </a:r>
            <a:r>
              <a:rPr lang="en-US" sz="1550" dirty="0"/>
              <a:t> is CEO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and cofounder of </a:t>
            </a:r>
            <a:r>
              <a:rPr lang="en-US" sz="1550" dirty="0" err="1"/>
              <a:t>BitSence</a:t>
            </a:r>
            <a:r>
              <a:rPr lang="en-US" sz="1550" dirty="0"/>
              <a:t>, which monitors human movement and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behavior in physical space and also uses data and insights to improve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cities, architecture, and real estate developments. She has seven years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experience in the energy sector, including working as a risk analyst </a:t>
            </a:r>
            <a:r>
              <a:rPr lang="en-US" sz="1550" dirty="0" err="1"/>
              <a:t>cre</a:t>
            </a:r>
            <a:endParaRPr lang="en-US" sz="15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data models to forecast the failure of complex systems. She holds three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advanced degrees: an MS in engineering and management from MT an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of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MS in nuclear and radiological engineering from the University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of Florida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and an MS in physics from the Grenoble Institute of Technology 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She is the recipient of the 2015 MIT SDM Student Award for Leadership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 err="1"/>
              <a:t>nnovation</a:t>
            </a:r>
            <a:r>
              <a:rPr lang="en-US" sz="1550" dirty="0"/>
              <a:t>, and Systems Thinking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/>
              <a:t>About the Series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the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Sponsored by the System Design&amp; Management (SD program 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Massachusetts Institute of Technology (MIT), the MIT SDM System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s Thinking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 err="1"/>
              <a:t>ni</a:t>
            </a:r>
            <a:r>
              <a:rPr lang="en-US" sz="1550" dirty="0"/>
              <a:t>, </a:t>
            </a:r>
            <a:r>
              <a:rPr lang="en-US" sz="1550" dirty="0" err="1"/>
              <a:t>studen</a:t>
            </a:r>
            <a:endParaRPr lang="en-US" sz="15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Webinar Series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and industry partners. The </a:t>
            </a:r>
            <a:r>
              <a:rPr lang="en-US" sz="1550" dirty="0" err="1"/>
              <a:t>seres</a:t>
            </a:r>
            <a:r>
              <a:rPr lang="en-US" sz="1550" dirty="0"/>
              <a:t> is designed to disseminate in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how to employ systems thinking to address engineering, manage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res research con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 err="1"/>
              <a:t>ucted</a:t>
            </a:r>
            <a:r>
              <a:rPr lang="en-US" sz="1550" dirty="0"/>
              <a:t> by SDM faculty alum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 err="1"/>
              <a:t>ninate</a:t>
            </a:r>
            <a:r>
              <a:rPr lang="en-US" sz="1550" dirty="0"/>
              <a:t> </a:t>
            </a:r>
            <a:r>
              <a:rPr lang="en-US" sz="1550" dirty="0" err="1"/>
              <a:t>infomati</a:t>
            </a:r>
            <a:endParaRPr lang="en-US" sz="15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men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 err="1"/>
              <a:t>ocio</a:t>
            </a:r>
            <a:r>
              <a:rPr lang="en-US" sz="1550" dirty="0"/>
              <a:t> </a:t>
            </a:r>
            <a:r>
              <a:rPr lang="en-US" sz="1550" dirty="0" err="1"/>
              <a:t>Dolitical</a:t>
            </a:r>
            <a:r>
              <a:rPr lang="en-US" sz="1550" dirty="0"/>
              <a:t> components of complex challenges. </a:t>
            </a:r>
            <a:r>
              <a:rPr lang="en-US" sz="1550" dirty="0" err="1"/>
              <a:t>Recorcdings</a:t>
            </a:r>
            <a:r>
              <a:rPr lang="en-US" sz="1550" dirty="0"/>
              <a:t> 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50" dirty="0"/>
              <a:t>rom prior SDM webinars can be accessed at </a:t>
            </a:r>
            <a:r>
              <a:rPr lang="en-US" sz="1550" dirty="0" err="1"/>
              <a:t>sdm.mit.edu</a:t>
            </a:r>
            <a:endParaRPr lang="en-US" sz="155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847" y="0"/>
            <a:ext cx="5854153" cy="685800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011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04" b="1"/>
          <a:stretch/>
        </p:blipFill>
        <p:spPr>
          <a:xfrm>
            <a:off x="4636008" y="640082"/>
            <a:ext cx="6916329" cy="5577837"/>
          </a:xfrm>
          <a:prstGeom prst="rect">
            <a:avLst/>
          </a:prstGeom>
          <a:effectLst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67870" y="230021"/>
            <a:ext cx="3667039" cy="1676603"/>
          </a:xfrm>
        </p:spPr>
        <p:txBody>
          <a:bodyPr>
            <a:normAutofit/>
          </a:bodyPr>
          <a:lstStyle/>
          <a:p>
            <a:r>
              <a:rPr lang="en-US" u="sng" dirty="0" smtClean="0"/>
              <a:t>Mom’s food</a:t>
            </a:r>
            <a:endParaRPr lang="en-US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3172" y="1906624"/>
            <a:ext cx="3667037" cy="378541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dirty="0" smtClean="0">
                <a:solidFill>
                  <a:srgbClr val="0070C0"/>
                </a:solidFill>
              </a:rPr>
              <a:t>Labels:</a:t>
            </a:r>
          </a:p>
          <a:p>
            <a:r>
              <a:rPr lang="en-US" sz="2500" dirty="0" smtClean="0"/>
              <a:t>dish</a:t>
            </a:r>
            <a:endParaRPr lang="en-US" sz="2500" dirty="0"/>
          </a:p>
          <a:p>
            <a:r>
              <a:rPr lang="en-US" sz="2500" dirty="0"/>
              <a:t>gravy</a:t>
            </a:r>
          </a:p>
          <a:p>
            <a:r>
              <a:rPr lang="en-US" sz="2500" dirty="0"/>
              <a:t>curry</a:t>
            </a:r>
          </a:p>
          <a:p>
            <a:r>
              <a:rPr lang="en-US" sz="2500" dirty="0" err="1"/>
              <a:t>indian</a:t>
            </a:r>
            <a:r>
              <a:rPr lang="en-US" sz="2500" dirty="0"/>
              <a:t> cuisine</a:t>
            </a:r>
          </a:p>
          <a:p>
            <a:r>
              <a:rPr lang="en-US" sz="2500" dirty="0"/>
              <a:t>cuisine</a:t>
            </a:r>
          </a:p>
          <a:p>
            <a:r>
              <a:rPr lang="en-US" sz="2500" dirty="0"/>
              <a:t>cookware and bakeware</a:t>
            </a:r>
          </a:p>
          <a:p>
            <a:r>
              <a:rPr lang="en-US" sz="2500" dirty="0" smtClean="0"/>
              <a:t>food</a:t>
            </a:r>
            <a:r>
              <a:rPr lang="en-US" sz="2500" dirty="0"/>
              <a:t/>
            </a:r>
            <a:br>
              <a:rPr lang="en-US" sz="2500" dirty="0"/>
            </a:br>
            <a:endParaRPr lang="en-US" sz="25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59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2085304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u="sng" dirty="0" smtClean="0"/>
              <a:t>Vikram</a:t>
            </a:r>
            <a:br>
              <a:rPr lang="en-US" u="sng" dirty="0" smtClean="0"/>
            </a:br>
            <a:r>
              <a:rPr lang="en-US" u="sng" dirty="0" smtClean="0"/>
              <a:t>teaching</a:t>
            </a:r>
            <a:endParaRPr lang="en-US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37882" y="1825625"/>
            <a:ext cx="3580326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900" dirty="0" smtClean="0"/>
              <a:t>No faces showed emotion </a:t>
            </a:r>
            <a:r>
              <a:rPr lang="en-US" sz="1900" dirty="0" err="1" smtClean="0"/>
              <a:t>hehe</a:t>
            </a:r>
            <a:endParaRPr lang="en-US" sz="1900" dirty="0" smtClean="0"/>
          </a:p>
          <a:p>
            <a:pPr marL="0" indent="0">
              <a:buNone/>
            </a:pPr>
            <a:endParaRPr lang="en-US" sz="200" dirty="0"/>
          </a:p>
          <a:p>
            <a:pPr marL="0" indent="0">
              <a:buNone/>
            </a:pPr>
            <a:r>
              <a:rPr lang="en-US" sz="1900" dirty="0" smtClean="0">
                <a:solidFill>
                  <a:srgbClr val="0070C0"/>
                </a:solidFill>
              </a:rPr>
              <a:t>Labels:</a:t>
            </a:r>
          </a:p>
          <a:p>
            <a:r>
              <a:rPr lang="en-US" sz="1900" b="1" dirty="0" smtClean="0">
                <a:solidFill>
                  <a:srgbClr val="00B050"/>
                </a:solidFill>
              </a:rPr>
              <a:t>seminar</a:t>
            </a:r>
            <a:endParaRPr lang="en-US" sz="1900" b="1" dirty="0">
              <a:solidFill>
                <a:srgbClr val="00B050"/>
              </a:solidFill>
            </a:endParaRPr>
          </a:p>
          <a:p>
            <a:r>
              <a:rPr lang="en-US" sz="1900" dirty="0"/>
              <a:t>technology</a:t>
            </a:r>
          </a:p>
          <a:p>
            <a:r>
              <a:rPr lang="en-US" sz="1900" dirty="0"/>
              <a:t>institution</a:t>
            </a:r>
          </a:p>
          <a:p>
            <a:r>
              <a:rPr lang="en-US" sz="1900" dirty="0"/>
              <a:t>meeting</a:t>
            </a:r>
          </a:p>
          <a:p>
            <a:r>
              <a:rPr lang="en-US" sz="1900" dirty="0"/>
              <a:t>job</a:t>
            </a:r>
          </a:p>
          <a:p>
            <a:r>
              <a:rPr lang="en-US" sz="1900" b="1" dirty="0">
                <a:solidFill>
                  <a:srgbClr val="00B050"/>
                </a:solidFill>
              </a:rPr>
              <a:t>training</a:t>
            </a:r>
          </a:p>
          <a:p>
            <a:r>
              <a:rPr lang="en-US" sz="1900" b="1" dirty="0">
                <a:solidFill>
                  <a:srgbClr val="00B050"/>
                </a:solidFill>
              </a:rPr>
              <a:t>Communication</a:t>
            </a:r>
          </a:p>
          <a:p>
            <a:pPr marL="0" indent="0">
              <a:buNone/>
            </a:pPr>
            <a:r>
              <a:rPr lang="en-US" sz="1900" dirty="0" smtClean="0">
                <a:solidFill>
                  <a:schemeClr val="accent2">
                    <a:lumMod val="75000"/>
                  </a:schemeClr>
                </a:solidFill>
              </a:rPr>
              <a:t>Text:</a:t>
            </a:r>
            <a:endParaRPr lang="en-US" sz="19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sz="1900" dirty="0" err="1"/>
              <a:t>OHow</a:t>
            </a:r>
            <a:r>
              <a:rPr lang="en-US" sz="1900" dirty="0"/>
              <a:t> do emails R s</a:t>
            </a:r>
          </a:p>
          <a:p>
            <a:r>
              <a:rPr lang="en-US" sz="1900" dirty="0"/>
              <a:t>②</a:t>
            </a:r>
            <a:r>
              <a:rPr lang="en-US" sz="1900" dirty="0" err="1" smtClean="0"/>
              <a:t>ulo</a:t>
            </a:r>
            <a:r>
              <a:rPr lang="en-US" sz="1900" dirty="0"/>
              <a:t> </a:t>
            </a:r>
            <a:r>
              <a:rPr lang="en-US" sz="1900" dirty="0" smtClean="0"/>
              <a:t>owns </a:t>
            </a:r>
            <a:r>
              <a:rPr lang="en-US" sz="1900" dirty="0"/>
              <a:t>the </a:t>
            </a:r>
            <a:r>
              <a:rPr lang="en-US" sz="1900" dirty="0" err="1" smtClean="0"/>
              <a:t>i</a:t>
            </a:r>
            <a:endParaRPr lang="en-US" sz="19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208" y="592428"/>
            <a:ext cx="7966657" cy="597499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886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E20FA99-AAAC-4AF3-9FAE-707420324F1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410" y="0"/>
            <a:ext cx="4636008" cy="6858000"/>
          </a:xfrm>
          <a:prstGeom prst="rect">
            <a:avLst/>
          </a:prstGeom>
          <a:solidFill>
            <a:srgbClr val="885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xmlns="" id="{9573BE85-6043-4C3A-A7DD-483A0A5FB74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1042" y="559407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chemeClr val="bg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8770"/>
          <a:stretch/>
        </p:blipFill>
        <p:spPr>
          <a:xfrm>
            <a:off x="8205634" y="722376"/>
            <a:ext cx="3337560" cy="5413248"/>
          </a:xfrm>
          <a:prstGeom prst="rect">
            <a:avLst/>
          </a:prstGeom>
          <a:effectLst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24476" y="-36142"/>
            <a:ext cx="6576119" cy="851804"/>
          </a:xfrm>
        </p:spPr>
        <p:txBody>
          <a:bodyPr>
            <a:normAutofit/>
          </a:bodyPr>
          <a:lstStyle/>
          <a:p>
            <a:r>
              <a:rPr lang="en-US" u="sng" dirty="0" smtClean="0"/>
              <a:t>Message thread screenshot</a:t>
            </a:r>
            <a:endParaRPr lang="en-US" u="sng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24476" y="815662"/>
            <a:ext cx="6742888" cy="3785419"/>
          </a:xfrm>
        </p:spPr>
        <p:txBody>
          <a:bodyPr numCol="2">
            <a:noAutofit/>
          </a:bodyPr>
          <a:lstStyle/>
          <a:p>
            <a:pPr marL="0" indent="0">
              <a:buNone/>
            </a:pPr>
            <a:r>
              <a:rPr lang="en-US" sz="2000" dirty="0" smtClean="0"/>
              <a:t>Labels:</a:t>
            </a:r>
          </a:p>
          <a:p>
            <a:r>
              <a:rPr lang="en-US" sz="2000" dirty="0" smtClean="0">
                <a:solidFill>
                  <a:srgbClr val="00B050"/>
                </a:solidFill>
              </a:rPr>
              <a:t>text</a:t>
            </a:r>
            <a:endParaRPr lang="en-US" sz="2000" dirty="0">
              <a:solidFill>
                <a:srgbClr val="00B050"/>
              </a:solidFill>
            </a:endParaRPr>
          </a:p>
          <a:p>
            <a:r>
              <a:rPr lang="en-US" sz="2000" dirty="0"/>
              <a:t>technology</a:t>
            </a:r>
          </a:p>
          <a:p>
            <a:r>
              <a:rPr lang="en-US" sz="2000" dirty="0">
                <a:solidFill>
                  <a:srgbClr val="00B050"/>
                </a:solidFill>
              </a:rPr>
              <a:t>screenshot</a:t>
            </a:r>
          </a:p>
          <a:p>
            <a:r>
              <a:rPr lang="en-US" sz="2000" dirty="0"/>
              <a:t>font</a:t>
            </a:r>
          </a:p>
          <a:p>
            <a:r>
              <a:rPr lang="en-US" sz="2000" dirty="0"/>
              <a:t>software</a:t>
            </a:r>
          </a:p>
          <a:p>
            <a:r>
              <a:rPr lang="en-US" sz="2000" dirty="0"/>
              <a:t>multimedia</a:t>
            </a:r>
          </a:p>
          <a:p>
            <a:r>
              <a:rPr lang="en-US" sz="2000" dirty="0">
                <a:solidFill>
                  <a:srgbClr val="00B050"/>
                </a:solidFill>
              </a:rPr>
              <a:t>mobile </a:t>
            </a:r>
            <a:r>
              <a:rPr lang="en-US" sz="2000" dirty="0" smtClean="0">
                <a:solidFill>
                  <a:srgbClr val="00B050"/>
                </a:solidFill>
              </a:rPr>
              <a:t>phone</a:t>
            </a:r>
          </a:p>
          <a:p>
            <a:pPr marL="0" indent="0">
              <a:buNone/>
            </a:pPr>
            <a:endParaRPr lang="en-US" sz="1700" dirty="0" smtClean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 smtClean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 smtClean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 smtClean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2400" dirty="0" smtClean="0"/>
              <a:t>Text:</a:t>
            </a:r>
            <a:endParaRPr lang="en-US" sz="2400" dirty="0"/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31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Google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Yarabe Family Thread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HD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Picture of her?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 err="1"/>
              <a:t>Wenxi</a:t>
            </a:r>
            <a:endParaRPr lang="en-US" sz="1600" dirty="0"/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Wow....the good pix looks so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good!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 err="1"/>
              <a:t>Wenxi</a:t>
            </a:r>
            <a:endParaRPr lang="en-US" sz="1600" dirty="0"/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It is always good to be friend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first. </a:t>
            </a:r>
            <a:r>
              <a:rPr lang="en-US" sz="1600" dirty="0" err="1"/>
              <a:t>Tht</a:t>
            </a:r>
            <a:r>
              <a:rPr lang="en-US" sz="1600" dirty="0"/>
              <a:t> way u know if u can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actually stand her in the long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run...</a:t>
            </a:r>
            <a:r>
              <a:rPr lang="en-US" sz="1600" dirty="0" err="1"/>
              <a:t>haha</a:t>
            </a:r>
            <a:endParaRPr lang="en-US" sz="1600" dirty="0"/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 err="1"/>
              <a:t>Hyacinthe</a:t>
            </a:r>
            <a:endParaRPr lang="en-US" sz="1600" dirty="0"/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Correct. Friend for 5 years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If it doesn't fit, one may acquit</a:t>
            </a:r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 err="1"/>
              <a:t>harmalessly</a:t>
            </a:r>
            <a:endParaRPr lang="en-US" sz="1600" dirty="0"/>
          </a:p>
          <a:p>
            <a:pPr marL="0" indent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1600" dirty="0"/>
              <a:t>rite a message</a:t>
            </a:r>
          </a:p>
          <a:p>
            <a:endParaRPr lang="en-US" sz="17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45E2E1-C9C7-414E-A6E7-9813923AED8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19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923</Words>
  <Application>Microsoft Macintosh PowerPoint</Application>
  <PresentationFormat>Widescreen</PresentationFormat>
  <Paragraphs>199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Wingdings</vt:lpstr>
      <vt:lpstr>Arial</vt:lpstr>
      <vt:lpstr>Office Theme</vt:lpstr>
      <vt:lpstr>On a Friday afternoon, I did some coding, running a random set of five (of &gt; five thousand) pictures from my Google Photos through an automated image analysis tool.  Wanted to detect faces, label images, and get any text.  These are the results.</vt:lpstr>
      <vt:lpstr>Me &amp; Student</vt:lpstr>
      <vt:lpstr>MIT Poster</vt:lpstr>
      <vt:lpstr>MIT Poster</vt:lpstr>
      <vt:lpstr>MIT Poster</vt:lpstr>
      <vt:lpstr>Mom’s food</vt:lpstr>
      <vt:lpstr>Vikram teaching</vt:lpstr>
      <vt:lpstr>Message thread screenshot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 and Kana</dc:title>
  <dc:creator>Yarabe, Paul</dc:creator>
  <cp:lastModifiedBy>Yarabe, Paul</cp:lastModifiedBy>
  <cp:revision>59</cp:revision>
  <dcterms:created xsi:type="dcterms:W3CDTF">2017-10-13T22:45:10Z</dcterms:created>
  <dcterms:modified xsi:type="dcterms:W3CDTF">2017-10-13T23:49:50Z</dcterms:modified>
</cp:coreProperties>
</file>

<file path=docProps/thumbnail.jpeg>
</file>